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76" r:id="rId2"/>
    <p:sldId id="277" r:id="rId3"/>
    <p:sldId id="278" r:id="rId4"/>
    <p:sldId id="279" r:id="rId5"/>
    <p:sldId id="281" r:id="rId6"/>
    <p:sldId id="282" r:id="rId7"/>
    <p:sldId id="283" r:id="rId8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Herzog" initials="" lastIdx="6" clrIdx="0"/>
  <p:cmAuthor id="1" name="Microsoft" initials="" lastIdx="2" clrIdx="1"/>
  <p:cmAuthor id="2" name="Jack Roberts" initials="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00"/>
    <a:srgbClr val="3F592D"/>
    <a:srgbClr val="990000"/>
    <a:srgbClr val="006699"/>
    <a:srgbClr val="336699"/>
    <a:srgbClr val="CC00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811" autoAdjust="0"/>
  </p:normalViewPr>
  <p:slideViewPr>
    <p:cSldViewPr>
      <p:cViewPr varScale="1">
        <p:scale>
          <a:sx n="66" d="100"/>
          <a:sy n="66" d="100"/>
        </p:scale>
        <p:origin x="-5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8" charset="0"/>
              </a:defRPr>
            </a:lvl1pPr>
          </a:lstStyle>
          <a:p>
            <a:fld id="{DBA6842D-2582-4A3C-8874-724145644B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8" charset="0"/>
              </a:defRPr>
            </a:lvl1pPr>
          </a:lstStyle>
          <a:p>
            <a:fld id="{5A93B663-FD8C-43C0-89BE-448D059F2D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20" name="Rectangle 140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2640013"/>
            <a:ext cx="6019800" cy="1230312"/>
          </a:xfrm>
        </p:spPr>
        <p:txBody>
          <a:bodyPr/>
          <a:lstStyle>
            <a:lvl1pPr algn="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7421" name="Rectangle 14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0800" y="3867150"/>
            <a:ext cx="6019800" cy="685800"/>
          </a:xfrm>
        </p:spPr>
        <p:txBody>
          <a:bodyPr/>
          <a:lstStyle>
            <a:lvl1pPr marL="0" indent="0" algn="r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7422" name="Rectangle 14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7423" name="Rectangle 14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7424" name="Rectangle 1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73D4AE-254B-4357-B60C-FE437CB016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E37B9-7C88-4B4A-BCE0-12FB96F6B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81000"/>
            <a:ext cx="20002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848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C2DA6-CC7B-4249-B972-2CF743DCA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157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228600" y="6324600"/>
            <a:ext cx="16764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246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2400" y="6324600"/>
            <a:ext cx="1066800" cy="247650"/>
          </a:xfrm>
        </p:spPr>
        <p:txBody>
          <a:bodyPr/>
          <a:lstStyle>
            <a:lvl1pPr>
              <a:defRPr/>
            </a:lvl1pPr>
          </a:lstStyle>
          <a:p>
            <a:fld id="{C9CAA2CD-6916-4B96-861E-0C0611B6C6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0C060-3A49-4583-BB12-3F342AA1AF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9656C-A08C-4600-9A34-4E44D5D72A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42CE9-4105-4BFF-B7EB-7B001E7BF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A8CE0-715F-4ABA-997C-79AB7A1C84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93706-25DF-4363-8CA1-88578CF40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1E232-69F9-40BD-A14D-FF6FCD5DFF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72EB0-12E6-4172-ADA2-F470F49EF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E535E-3B4E-4865-9861-6A4F96D520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9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01000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39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398" name="Rectangle 14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4600"/>
            <a:ext cx="1676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6399" name="Rectangle 14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32460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6400" name="Rectangle 1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324600"/>
            <a:ext cx="1066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fld id="{33A08A2D-FD70-4770-BCDB-8CABF7EB7C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lr>
          <a:srgbClr val="000000"/>
        </a:buClr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Century Gothic" pitchFamily="34" charset="0"/>
        <a:buChar char="−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Century Gothic" pitchFamily="34" charset="0"/>
        <a:buChar char="−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 to American Patriotism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Focusing on the Impact of Historical Writing and the Patriotism of American Citizens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Learning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Reading different genres of historical writing helps us understand important events in America’s past and the patriotism of its citizens.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Essential Question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Symbol" pitchFamily="18" charset="2"/>
              <a:buNone/>
            </a:pPr>
            <a:r>
              <a:rPr lang="en-US" b="1" dirty="0" smtClean="0">
                <a:solidFill>
                  <a:srgbClr val="CC3300"/>
                </a:solidFill>
              </a:rPr>
              <a:t>How does historical writing impact our understanding of America’s past and the role of patriotism in our country’s development?</a:t>
            </a:r>
          </a:p>
          <a:p>
            <a:pPr marL="0" indent="0" algn="ctr" eaLnBrk="1" hangingPunct="1">
              <a:buFont typeface="Symbol" pitchFamily="18" charset="2"/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 algn="ctr" eaLnBrk="1" hangingPunct="1">
              <a:buFont typeface="Symbol" pitchFamily="18" charset="2"/>
              <a:buNone/>
            </a:pPr>
            <a:r>
              <a:rPr lang="en-US" dirty="0" smtClean="0"/>
              <a:t>As we read each of the selections in the unit, think about this question.  At the end of the unit, you will be expected to answer this essential question.</a:t>
            </a:r>
          </a:p>
          <a:p>
            <a:pPr marL="0" indent="0" algn="ctr" eaLnBrk="1" hangingPunct="1">
              <a:buFont typeface="Symbol" pitchFamily="18" charset="2"/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 algn="ctr" eaLnBrk="1" hangingPunct="1">
              <a:buFont typeface="Symbol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Let’s Brainstorm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r>
              <a:rPr lang="en-US" dirty="0" smtClean="0"/>
              <a:t>On a sheet of notebook paper, make two columns:  one labeled “Fiction” and one labeled “Real.”  </a:t>
            </a:r>
          </a:p>
          <a:p>
            <a:pPr marL="0" indent="0" eaLnBrk="1" hangingPunct="1">
              <a:buFont typeface="Symbol" pitchFamily="18" charset="2"/>
              <a:buNone/>
            </a:pPr>
            <a:endParaRPr lang="en-US" dirty="0" smtClean="0"/>
          </a:p>
          <a:p>
            <a:pPr marL="0" indent="0" eaLnBrk="1" hangingPunct="1">
              <a:buFont typeface="Symbol" pitchFamily="18" charset="2"/>
              <a:buNone/>
            </a:pPr>
            <a:r>
              <a:rPr lang="en-US" dirty="0" smtClean="0"/>
              <a:t>Now, think of the movies </a:t>
            </a:r>
            <a:r>
              <a:rPr lang="en-US" i="1" dirty="0" smtClean="0"/>
              <a:t>Titanic, </a:t>
            </a:r>
            <a:r>
              <a:rPr lang="en-US" i="1" dirty="0" err="1" smtClean="0"/>
              <a:t>Braveheart</a:t>
            </a:r>
            <a:r>
              <a:rPr lang="en-US" i="1" dirty="0" smtClean="0"/>
              <a:t>, </a:t>
            </a:r>
            <a:r>
              <a:rPr lang="en-US" dirty="0" smtClean="0"/>
              <a:t>or any historically-based film.  In the appropriate columns, list what you know about the movie/event.  What was real and what was created just for the film?</a:t>
            </a:r>
          </a:p>
          <a:p>
            <a:pPr marL="0" indent="0" eaLnBrk="1" hangingPunct="1">
              <a:buFont typeface="Symbol" pitchFamily="18" charset="2"/>
              <a:buNone/>
            </a:pPr>
            <a:endParaRPr lang="en-US" dirty="0" smtClean="0"/>
          </a:p>
          <a:p>
            <a:pPr marL="0" indent="0" eaLnBrk="1" hangingPunct="1">
              <a:buFont typeface="Symbol" pitchFamily="18" charset="2"/>
              <a:buNone/>
            </a:pPr>
            <a:r>
              <a:rPr lang="en-US" dirty="0" smtClean="0"/>
              <a:t>This is an example of historical fiction.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Let’s Look at Unit Content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562600"/>
          </a:xfrm>
        </p:spPr>
        <p:txBody>
          <a:bodyPr/>
          <a:lstStyle/>
          <a:p>
            <a:pPr marL="288925" indent="-288925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en-US" dirty="0" smtClean="0"/>
              <a:t>We will complete a content map that outlines the focus of our unit—historical writing—and the selections we will read.</a:t>
            </a:r>
          </a:p>
          <a:p>
            <a:pPr marL="288925" indent="-288925" eaLnBrk="1" hangingPunct="1">
              <a:lnSpc>
                <a:spcPct val="80000"/>
              </a:lnSpc>
              <a:buFont typeface="Symbol" pitchFamily="18" charset="2"/>
              <a:buNone/>
            </a:pPr>
            <a:endParaRPr lang="en-US" sz="1800" dirty="0" smtClean="0"/>
          </a:p>
          <a:p>
            <a:pPr marL="288925" indent="-288925" eaLnBrk="1" hangingPunct="1">
              <a:lnSpc>
                <a:spcPct val="80000"/>
              </a:lnSpc>
            </a:pPr>
            <a:r>
              <a:rPr lang="en-US" dirty="0" smtClean="0"/>
              <a:t>“Paul Revere’s Ride”  Henry Wadsworth Longfellow (poetry)</a:t>
            </a:r>
          </a:p>
          <a:p>
            <a:pPr marL="288925" indent="-288925" eaLnBrk="1" hangingPunct="1">
              <a:lnSpc>
                <a:spcPct val="80000"/>
              </a:lnSpc>
            </a:pPr>
            <a:r>
              <a:rPr lang="en-US" dirty="0" smtClean="0"/>
              <a:t>From </a:t>
            </a:r>
            <a:r>
              <a:rPr lang="en-US" i="1" dirty="0" smtClean="0"/>
              <a:t>Undaunted Courage</a:t>
            </a:r>
            <a:r>
              <a:rPr lang="en-US" dirty="0" smtClean="0"/>
              <a:t>  Stephen E. Ambrose  (nonfiction)</a:t>
            </a:r>
          </a:p>
          <a:p>
            <a:pPr marL="288925" indent="-288925" eaLnBrk="1" hangingPunct="1">
              <a:lnSpc>
                <a:spcPct val="80000"/>
              </a:lnSpc>
            </a:pPr>
            <a:r>
              <a:rPr lang="en-US" dirty="0" smtClean="0"/>
              <a:t>“War Party”   Louis </a:t>
            </a:r>
            <a:r>
              <a:rPr lang="en-US" dirty="0" err="1" smtClean="0"/>
              <a:t>L’Amour</a:t>
            </a:r>
            <a:r>
              <a:rPr lang="en-US" dirty="0" smtClean="0"/>
              <a:t>  (short story)</a:t>
            </a:r>
          </a:p>
          <a:p>
            <a:pPr marL="288925" indent="-288925" eaLnBrk="1" hangingPunct="1">
              <a:lnSpc>
                <a:spcPct val="80000"/>
              </a:lnSpc>
            </a:pPr>
            <a:r>
              <a:rPr lang="en-US" dirty="0" smtClean="0"/>
              <a:t>“From </a:t>
            </a:r>
            <a:r>
              <a:rPr lang="en-US" i="1" dirty="0" smtClean="0"/>
              <a:t>Lincoln:  A </a:t>
            </a:r>
            <a:r>
              <a:rPr lang="en-US" i="1" dirty="0" err="1" smtClean="0"/>
              <a:t>Photobiography</a:t>
            </a:r>
            <a:r>
              <a:rPr lang="en-US" dirty="0" smtClean="0"/>
              <a:t>  Russell Freedman (biography)</a:t>
            </a:r>
          </a:p>
          <a:p>
            <a:pPr marL="288925" indent="-288925" eaLnBrk="1" hangingPunct="1">
              <a:lnSpc>
                <a:spcPct val="80000"/>
              </a:lnSpc>
            </a:pPr>
            <a:r>
              <a:rPr lang="en-US" dirty="0" smtClean="0"/>
              <a:t>“O Captain!  My Captain!”  Walt Whitman  (poetry)</a:t>
            </a:r>
          </a:p>
          <a:p>
            <a:pPr marL="288925" indent="-288925" eaLnBrk="1" hangingPunct="1">
              <a:lnSpc>
                <a:spcPct val="80000"/>
              </a:lnSpc>
            </a:pPr>
            <a:r>
              <a:rPr lang="en-US" dirty="0" smtClean="0"/>
              <a:t>“The Cremation of Sam McGee”  Robert Service (poetry)</a:t>
            </a:r>
          </a:p>
          <a:p>
            <a:pPr marL="288925" indent="-288925" eaLnBrk="1" hangingPunct="1">
              <a:lnSpc>
                <a:spcPct val="80000"/>
              </a:lnSpc>
              <a:buFont typeface="Symbol" pitchFamily="18" charset="2"/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Patriotism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read each selection, be prepared to discuss the elements of patriotism exhibited by any (or all) of the following:</a:t>
            </a:r>
          </a:p>
          <a:p>
            <a:pPr lvl="1"/>
            <a:r>
              <a:rPr lang="en-US" dirty="0" smtClean="0"/>
              <a:t>The author of the selection</a:t>
            </a:r>
          </a:p>
          <a:p>
            <a:pPr lvl="1"/>
            <a:r>
              <a:rPr lang="en-US" dirty="0" smtClean="0"/>
              <a:t>The historical time period related to the selection</a:t>
            </a:r>
          </a:p>
          <a:p>
            <a:pPr lvl="1"/>
            <a:r>
              <a:rPr lang="en-US" dirty="0" smtClean="0"/>
              <a:t>The theme or main idea of the selection</a:t>
            </a:r>
          </a:p>
          <a:p>
            <a:pPr lvl="1"/>
            <a:r>
              <a:rPr lang="en-US" dirty="0" smtClean="0"/>
              <a:t>The characters involved in the selection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You must make connections between the literature and the history of our country.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Key Vocabulary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057400"/>
          <a:ext cx="8001000" cy="3992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2600"/>
                <a:gridCol w="2247900"/>
                <a:gridCol w="2000250"/>
                <a:gridCol w="2000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Patriotism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Narrative poetry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Historical fiction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Informative nonfiction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sources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sources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Genre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Paraphrasing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Biography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Photobiography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Extended metaphor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Symbolism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Conflict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Opinion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Main idea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Predicting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Mood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Generalizing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Scope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Text</a:t>
                      </a:r>
                      <a:r>
                        <a:rPr lang="en-US" sz="2000" baseline="0" dirty="0" smtClean="0"/>
                        <a:t> organization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Elegy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Ballad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sentation for report on state">
  <a:themeElements>
    <a:clrScheme name="Fireworks 9">
      <a:dk1>
        <a:srgbClr val="000099"/>
      </a:dk1>
      <a:lt1>
        <a:srgbClr val="FFFFFF"/>
      </a:lt1>
      <a:dk2>
        <a:srgbClr val="FFFFFF"/>
      </a:dk2>
      <a:lt2>
        <a:srgbClr val="99CCFF"/>
      </a:lt2>
      <a:accent1>
        <a:srgbClr val="0099CC"/>
      </a:accent1>
      <a:accent2>
        <a:srgbClr val="CC0000"/>
      </a:accent2>
      <a:accent3>
        <a:srgbClr val="FFFFFF"/>
      </a:accent3>
      <a:accent4>
        <a:srgbClr val="000082"/>
      </a:accent4>
      <a:accent5>
        <a:srgbClr val="AACAE2"/>
      </a:accent5>
      <a:accent6>
        <a:srgbClr val="B90000"/>
      </a:accent6>
      <a:hlink>
        <a:srgbClr val="0099FF"/>
      </a:hlink>
      <a:folHlink>
        <a:srgbClr val="66CCFF"/>
      </a:folHlink>
    </a:clrScheme>
    <a:fontScheme name="Firework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7">
        <a:dk1>
          <a:srgbClr val="A50021"/>
        </a:dk1>
        <a:lt1>
          <a:srgbClr val="FFFFFF"/>
        </a:lt1>
        <a:dk2>
          <a:srgbClr val="FFFFFF"/>
        </a:dk2>
        <a:lt2>
          <a:srgbClr val="C27474"/>
        </a:lt2>
        <a:accent1>
          <a:srgbClr val="A50021"/>
        </a:accent1>
        <a:accent2>
          <a:srgbClr val="D19FA6"/>
        </a:accent2>
        <a:accent3>
          <a:srgbClr val="FFFFFF"/>
        </a:accent3>
        <a:accent4>
          <a:srgbClr val="8C001B"/>
        </a:accent4>
        <a:accent5>
          <a:srgbClr val="CFAAAB"/>
        </a:accent5>
        <a:accent6>
          <a:srgbClr val="BD9096"/>
        </a:accent6>
        <a:hlink>
          <a:srgbClr val="A50021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8">
        <a:dk1>
          <a:srgbClr val="A50021"/>
        </a:dk1>
        <a:lt1>
          <a:srgbClr val="FFFFFF"/>
        </a:lt1>
        <a:dk2>
          <a:srgbClr val="FFFFFF"/>
        </a:dk2>
        <a:lt2>
          <a:srgbClr val="C27474"/>
        </a:lt2>
        <a:accent1>
          <a:srgbClr val="772F3B"/>
        </a:accent1>
        <a:accent2>
          <a:srgbClr val="D19FA6"/>
        </a:accent2>
        <a:accent3>
          <a:srgbClr val="FFFFFF"/>
        </a:accent3>
        <a:accent4>
          <a:srgbClr val="8C001B"/>
        </a:accent4>
        <a:accent5>
          <a:srgbClr val="BDADAF"/>
        </a:accent5>
        <a:accent6>
          <a:srgbClr val="BD9096"/>
        </a:accent6>
        <a:hlink>
          <a:srgbClr val="A50021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9">
        <a:dk1>
          <a:srgbClr val="000099"/>
        </a:dk1>
        <a:lt1>
          <a:srgbClr val="FFFFFF"/>
        </a:lt1>
        <a:dk2>
          <a:srgbClr val="FFFFFF"/>
        </a:dk2>
        <a:lt2>
          <a:srgbClr val="99CCFF"/>
        </a:lt2>
        <a:accent1>
          <a:srgbClr val="0099CC"/>
        </a:accent1>
        <a:accent2>
          <a:srgbClr val="CC0000"/>
        </a:accent2>
        <a:accent3>
          <a:srgbClr val="FFFFFF"/>
        </a:accent3>
        <a:accent4>
          <a:srgbClr val="000082"/>
        </a:accent4>
        <a:accent5>
          <a:srgbClr val="AACAE2"/>
        </a:accent5>
        <a:accent6>
          <a:srgbClr val="B90000"/>
        </a:accent6>
        <a:hlink>
          <a:srgbClr val="00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report on state</Template>
  <TotalTime>19</TotalTime>
  <Words>362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Presentation for report on state</vt:lpstr>
      <vt:lpstr>Introduction to American Patriotism</vt:lpstr>
      <vt:lpstr>Key Learning</vt:lpstr>
      <vt:lpstr>Unit Essential Question</vt:lpstr>
      <vt:lpstr>Let’s Brainstorm</vt:lpstr>
      <vt:lpstr>Let’s Look at Unit Content</vt:lpstr>
      <vt:lpstr>Patriotism</vt:lpstr>
      <vt:lpstr>Unit Key Vocabulary</vt:lpstr>
    </vt:vector>
  </TitlesOfParts>
  <Manager/>
  <Company>bcss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American Patriotism</dc:title>
  <dc:subject/>
  <dc:creator>katie.perry</dc:creator>
  <cp:keywords/>
  <dc:description/>
  <cp:lastModifiedBy>katie.perry</cp:lastModifiedBy>
  <cp:revision>6</cp:revision>
  <cp:lastPrinted>2001-06-01T13:12:48Z</cp:lastPrinted>
  <dcterms:created xsi:type="dcterms:W3CDTF">2012-04-30T18:12:32Z</dcterms:created>
  <dcterms:modified xsi:type="dcterms:W3CDTF">2012-05-21T19:00:06Z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TC010183741033</vt:lpwstr>
  </property>
</Properties>
</file>